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8" r:id="rId2"/>
    <p:sldId id="273" r:id="rId3"/>
    <p:sldId id="272"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9" r:id="rId24"/>
    <p:sldId id="300" r:id="rId25"/>
    <p:sldId id="301" r:id="rId26"/>
    <p:sldId id="302" r:id="rId27"/>
    <p:sldId id="303" r:id="rId28"/>
    <p:sldId id="30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7" autoAdjust="0"/>
    <p:restoredTop sz="92494" autoAdjust="0"/>
  </p:normalViewPr>
  <p:slideViewPr>
    <p:cSldViewPr snapToGrid="0">
      <p:cViewPr varScale="1">
        <p:scale>
          <a:sx n="79" d="100"/>
          <a:sy n="79" d="100"/>
        </p:scale>
        <p:origin x="5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20D9E-36AD-624C-888E-73A1BAF5F017}" type="datetimeFigureOut">
              <a:rPr lang="en-US" smtClean="0"/>
              <a:t>5/13/2020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1F90A-B6C0-7E45-A8BD-7FFC54B2F192}" type="slidenum">
              <a:rPr lang="en-US" smtClean="0"/>
              <a:t>‹#›</a:t>
            </a:fld>
            <a:endParaRPr lang="en-US"/>
          </a:p>
        </p:txBody>
      </p:sp>
    </p:spTree>
    <p:extLst>
      <p:ext uri="{BB962C8B-B14F-4D97-AF65-F5344CB8AC3E}">
        <p14:creationId xmlns:p14="http://schemas.microsoft.com/office/powerpoint/2010/main" val="183987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Slides 2- 9   are used to develop critical observation skills and to test students ability to ID animals.   Show students a variety of animals captured on remote and to see if they can identify the animals.  Point out different traits/patterns and body parts that help with ID. </a:t>
            </a:r>
            <a:endParaRPr lang="en-US" dirty="0"/>
          </a:p>
        </p:txBody>
      </p:sp>
      <p:sp>
        <p:nvSpPr>
          <p:cNvPr id="4" name="Slide Number Placeholder 3"/>
          <p:cNvSpPr>
            <a:spLocks noGrp="1"/>
          </p:cNvSpPr>
          <p:nvPr>
            <p:ph type="sldNum" sz="quarter" idx="5"/>
          </p:nvPr>
        </p:nvSpPr>
        <p:spPr/>
        <p:txBody>
          <a:bodyPr/>
          <a:lstStyle/>
          <a:p>
            <a:fld id="{3791F90A-B6C0-7E45-A8BD-7FFC54B2F192}" type="slidenum">
              <a:rPr lang="en-US" smtClean="0"/>
              <a:t>2</a:t>
            </a:fld>
            <a:endParaRPr lang="en-US"/>
          </a:p>
        </p:txBody>
      </p:sp>
    </p:spTree>
    <p:extLst>
      <p:ext uri="{BB962C8B-B14F-4D97-AF65-F5344CB8AC3E}">
        <p14:creationId xmlns:p14="http://schemas.microsoft.com/office/powerpoint/2010/main" val="402799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does.   At first glance the deer on the left looks like it has an antler however at close inspection notice what is being seen is a branch or vine.</a:t>
            </a:r>
          </a:p>
        </p:txBody>
      </p:sp>
      <p:sp>
        <p:nvSpPr>
          <p:cNvPr id="4" name="Slide Number Placeholder 3"/>
          <p:cNvSpPr>
            <a:spLocks noGrp="1"/>
          </p:cNvSpPr>
          <p:nvPr>
            <p:ph type="sldNum" sz="quarter" idx="5"/>
          </p:nvPr>
        </p:nvSpPr>
        <p:spPr/>
        <p:txBody>
          <a:bodyPr/>
          <a:lstStyle/>
          <a:p>
            <a:fld id="{3791F90A-B6C0-7E45-A8BD-7FFC54B2F192}" type="slidenum">
              <a:rPr lang="en-US" smtClean="0"/>
              <a:t>20</a:t>
            </a:fld>
            <a:endParaRPr lang="en-US"/>
          </a:p>
        </p:txBody>
      </p:sp>
    </p:spTree>
    <p:extLst>
      <p:ext uri="{BB962C8B-B14F-4D97-AF65-F5344CB8AC3E}">
        <p14:creationId xmlns:p14="http://schemas.microsoft.com/office/powerpoint/2010/main" val="1354870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End of deer series:  at this point ask students how many were observed:  Bucks 12   Unique Bucks(2)  Doe 18  Fawn  3</a:t>
            </a:r>
          </a:p>
          <a:p>
            <a:pPr eaLnBrk="1" hangingPunct="1"/>
            <a:r>
              <a:rPr lang="en-US" altLang="en-US" dirty="0"/>
              <a:t>If they come up with more than two unique bucks show them the next slide.  It is the same buck as in this slide….take home point- must carefully look for distinguishing antler traits.  </a:t>
            </a:r>
          </a:p>
          <a:p>
            <a:endParaRPr lang="en-US" dirty="0"/>
          </a:p>
        </p:txBody>
      </p:sp>
      <p:sp>
        <p:nvSpPr>
          <p:cNvPr id="4" name="Slide Number Placeholder 3"/>
          <p:cNvSpPr>
            <a:spLocks noGrp="1"/>
          </p:cNvSpPr>
          <p:nvPr>
            <p:ph type="sldNum" sz="quarter" idx="5"/>
          </p:nvPr>
        </p:nvSpPr>
        <p:spPr/>
        <p:txBody>
          <a:bodyPr/>
          <a:lstStyle/>
          <a:p>
            <a:fld id="{3791F90A-B6C0-7E45-A8BD-7FFC54B2F192}" type="slidenum">
              <a:rPr lang="en-US" smtClean="0"/>
              <a:t>27</a:t>
            </a:fld>
            <a:endParaRPr lang="en-US"/>
          </a:p>
        </p:txBody>
      </p:sp>
    </p:spTree>
    <p:extLst>
      <p:ext uri="{BB962C8B-B14F-4D97-AF65-F5344CB8AC3E}">
        <p14:creationId xmlns:p14="http://schemas.microsoft.com/office/powerpoint/2010/main" val="239787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Final slide in the series.   It is very difficult to tell whether the spike buck is the same buck in all the previous slides.  With this slide it is obvious there are two spike bucks in the population. </a:t>
            </a:r>
          </a:p>
          <a:p>
            <a:pPr eaLnBrk="1" hangingPunct="1"/>
            <a:r>
              <a:rPr lang="en-US" altLang="en-US" dirty="0"/>
              <a:t>Bucks = 12    Unique bucks = 3    Does = 18   Fawns = 3</a:t>
            </a:r>
          </a:p>
          <a:p>
            <a:pPr eaLnBrk="1" hangingPunct="1"/>
            <a:r>
              <a:rPr lang="en-US" altLang="en-US" dirty="0"/>
              <a:t>Total deer by category:  bucks 12  (unique bucks 3)   does  18   fawn  3</a:t>
            </a:r>
          </a:p>
          <a:p>
            <a:pPr eaLnBrk="1" hangingPunct="1"/>
            <a:r>
              <a:rPr lang="en-US" altLang="en-US" dirty="0"/>
              <a:t>See student worksheet for calculations and use teacher answer sheet as a reference.</a:t>
            </a:r>
          </a:p>
          <a:p>
            <a:endParaRPr lang="en-US" dirty="0"/>
          </a:p>
        </p:txBody>
      </p:sp>
      <p:sp>
        <p:nvSpPr>
          <p:cNvPr id="4" name="Slide Number Placeholder 3"/>
          <p:cNvSpPr>
            <a:spLocks noGrp="1"/>
          </p:cNvSpPr>
          <p:nvPr>
            <p:ph type="sldNum" sz="quarter" idx="5"/>
          </p:nvPr>
        </p:nvSpPr>
        <p:spPr/>
        <p:txBody>
          <a:bodyPr/>
          <a:lstStyle/>
          <a:p>
            <a:fld id="{3791F90A-B6C0-7E45-A8BD-7FFC54B2F192}" type="slidenum">
              <a:rPr lang="en-US" smtClean="0"/>
              <a:t>28</a:t>
            </a:fld>
            <a:endParaRPr lang="en-US"/>
          </a:p>
        </p:txBody>
      </p:sp>
    </p:spTree>
    <p:extLst>
      <p:ext uri="{BB962C8B-B14F-4D97-AF65-F5344CB8AC3E}">
        <p14:creationId xmlns:p14="http://schemas.microsoft.com/office/powerpoint/2010/main" val="308002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 Photo:   Grey fox or red fox?     cannot see its black tipped tail in this slide.   Go on to next slide for more detail about animal characteristics to help with ID</a:t>
            </a:r>
          </a:p>
          <a:p>
            <a:endParaRPr lang="en-US" dirty="0"/>
          </a:p>
        </p:txBody>
      </p:sp>
      <p:sp>
        <p:nvSpPr>
          <p:cNvPr id="4" name="Slide Number Placeholder 3"/>
          <p:cNvSpPr>
            <a:spLocks noGrp="1"/>
          </p:cNvSpPr>
          <p:nvPr>
            <p:ph type="sldNum" sz="quarter" idx="5"/>
          </p:nvPr>
        </p:nvSpPr>
        <p:spPr/>
        <p:txBody>
          <a:bodyPr/>
          <a:lstStyle/>
          <a:p>
            <a:fld id="{3791F90A-B6C0-7E45-A8BD-7FFC54B2F192}" type="slidenum">
              <a:rPr lang="en-US" smtClean="0"/>
              <a:t>3</a:t>
            </a:fld>
            <a:endParaRPr lang="en-US"/>
          </a:p>
        </p:txBody>
      </p:sp>
    </p:spTree>
    <p:extLst>
      <p:ext uri="{BB962C8B-B14F-4D97-AF65-F5344CB8AC3E}">
        <p14:creationId xmlns:p14="http://schemas.microsoft.com/office/powerpoint/2010/main" val="76032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Gray fox-identified by black tipped tail</a:t>
            </a:r>
          </a:p>
          <a:p>
            <a:r>
              <a:rPr lang="en-US" dirty="0"/>
              <a:t>Red fox have white tipped tail</a:t>
            </a:r>
          </a:p>
        </p:txBody>
      </p:sp>
      <p:sp>
        <p:nvSpPr>
          <p:cNvPr id="4" name="Slide Number Placeholder 3"/>
          <p:cNvSpPr>
            <a:spLocks noGrp="1"/>
          </p:cNvSpPr>
          <p:nvPr>
            <p:ph type="sldNum" sz="quarter" idx="5"/>
          </p:nvPr>
        </p:nvSpPr>
        <p:spPr/>
        <p:txBody>
          <a:bodyPr/>
          <a:lstStyle/>
          <a:p>
            <a:fld id="{3791F90A-B6C0-7E45-A8BD-7FFC54B2F192}" type="slidenum">
              <a:rPr lang="en-US" smtClean="0"/>
              <a:t>4</a:t>
            </a:fld>
            <a:endParaRPr lang="en-US"/>
          </a:p>
        </p:txBody>
      </p:sp>
    </p:spTree>
    <p:extLst>
      <p:ext uri="{BB962C8B-B14F-4D97-AF65-F5344CB8AC3E}">
        <p14:creationId xmlns:p14="http://schemas.microsoft.com/office/powerpoint/2010/main" val="83020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Rabbit- head view</a:t>
            </a:r>
          </a:p>
          <a:p>
            <a:endParaRPr lang="en-US" dirty="0"/>
          </a:p>
        </p:txBody>
      </p:sp>
      <p:sp>
        <p:nvSpPr>
          <p:cNvPr id="4" name="Slide Number Placeholder 3"/>
          <p:cNvSpPr>
            <a:spLocks noGrp="1"/>
          </p:cNvSpPr>
          <p:nvPr>
            <p:ph type="sldNum" sz="quarter" idx="5"/>
          </p:nvPr>
        </p:nvSpPr>
        <p:spPr/>
        <p:txBody>
          <a:bodyPr/>
          <a:lstStyle/>
          <a:p>
            <a:fld id="{3791F90A-B6C0-7E45-A8BD-7FFC54B2F192}" type="slidenum">
              <a:rPr lang="en-US" smtClean="0"/>
              <a:t>5</a:t>
            </a:fld>
            <a:endParaRPr lang="en-US"/>
          </a:p>
        </p:txBody>
      </p:sp>
    </p:spTree>
    <p:extLst>
      <p:ext uri="{BB962C8B-B14F-4D97-AF65-F5344CB8AC3E}">
        <p14:creationId xmlns:p14="http://schemas.microsoft.com/office/powerpoint/2010/main" val="135634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Rabbit- side view</a:t>
            </a:r>
          </a:p>
          <a:p>
            <a:endParaRPr lang="en-US" dirty="0"/>
          </a:p>
        </p:txBody>
      </p:sp>
      <p:sp>
        <p:nvSpPr>
          <p:cNvPr id="4" name="Slide Number Placeholder 3"/>
          <p:cNvSpPr>
            <a:spLocks noGrp="1"/>
          </p:cNvSpPr>
          <p:nvPr>
            <p:ph type="sldNum" sz="quarter" idx="5"/>
          </p:nvPr>
        </p:nvSpPr>
        <p:spPr/>
        <p:txBody>
          <a:bodyPr/>
          <a:lstStyle/>
          <a:p>
            <a:fld id="{3791F90A-B6C0-7E45-A8BD-7FFC54B2F192}" type="slidenum">
              <a:rPr lang="en-US" smtClean="0"/>
              <a:t>6</a:t>
            </a:fld>
            <a:endParaRPr lang="en-US"/>
          </a:p>
        </p:txBody>
      </p:sp>
    </p:spTree>
    <p:extLst>
      <p:ext uri="{BB962C8B-B14F-4D97-AF65-F5344CB8AC3E}">
        <p14:creationId xmlns:p14="http://schemas.microsoft.com/office/powerpoint/2010/main" val="147020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Raccoon – body shape, face shape and mask</a:t>
            </a:r>
          </a:p>
        </p:txBody>
      </p:sp>
      <p:sp>
        <p:nvSpPr>
          <p:cNvPr id="4" name="Slide Number Placeholder 3"/>
          <p:cNvSpPr>
            <a:spLocks noGrp="1"/>
          </p:cNvSpPr>
          <p:nvPr>
            <p:ph type="sldNum" sz="quarter" idx="5"/>
          </p:nvPr>
        </p:nvSpPr>
        <p:spPr/>
        <p:txBody>
          <a:bodyPr/>
          <a:lstStyle/>
          <a:p>
            <a:fld id="{3791F90A-B6C0-7E45-A8BD-7FFC54B2F192}" type="slidenum">
              <a:rPr lang="en-US" smtClean="0"/>
              <a:t>7</a:t>
            </a:fld>
            <a:endParaRPr lang="en-US"/>
          </a:p>
        </p:txBody>
      </p:sp>
    </p:spTree>
    <p:extLst>
      <p:ext uri="{BB962C8B-B14F-4D97-AF65-F5344CB8AC3E}">
        <p14:creationId xmlns:p14="http://schemas.microsoft.com/office/powerpoint/2010/main" val="62467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Raccoon – characteristic striped tail and body shape</a:t>
            </a:r>
          </a:p>
        </p:txBody>
      </p:sp>
      <p:sp>
        <p:nvSpPr>
          <p:cNvPr id="4" name="Slide Number Placeholder 3"/>
          <p:cNvSpPr>
            <a:spLocks noGrp="1"/>
          </p:cNvSpPr>
          <p:nvPr>
            <p:ph type="sldNum" sz="quarter" idx="5"/>
          </p:nvPr>
        </p:nvSpPr>
        <p:spPr/>
        <p:txBody>
          <a:bodyPr/>
          <a:lstStyle/>
          <a:p>
            <a:fld id="{3791F90A-B6C0-7E45-A8BD-7FFC54B2F192}" type="slidenum">
              <a:rPr lang="en-US" smtClean="0"/>
              <a:t>8</a:t>
            </a:fld>
            <a:endParaRPr lang="en-US"/>
          </a:p>
        </p:txBody>
      </p:sp>
    </p:spTree>
    <p:extLst>
      <p:ext uri="{BB962C8B-B14F-4D97-AF65-F5344CB8AC3E}">
        <p14:creationId xmlns:p14="http://schemas.microsoft.com/office/powerpoint/2010/main" val="356671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Coyote</a:t>
            </a:r>
          </a:p>
          <a:p>
            <a:endParaRPr lang="en-US" dirty="0"/>
          </a:p>
        </p:txBody>
      </p:sp>
      <p:sp>
        <p:nvSpPr>
          <p:cNvPr id="4" name="Slide Number Placeholder 3"/>
          <p:cNvSpPr>
            <a:spLocks noGrp="1"/>
          </p:cNvSpPr>
          <p:nvPr>
            <p:ph type="sldNum" sz="quarter" idx="5"/>
          </p:nvPr>
        </p:nvSpPr>
        <p:spPr/>
        <p:txBody>
          <a:bodyPr/>
          <a:lstStyle/>
          <a:p>
            <a:fld id="{3791F90A-B6C0-7E45-A8BD-7FFC54B2F192}" type="slidenum">
              <a:rPr lang="en-US" smtClean="0"/>
              <a:t>9</a:t>
            </a:fld>
            <a:endParaRPr lang="en-US"/>
          </a:p>
        </p:txBody>
      </p:sp>
    </p:spTree>
    <p:extLst>
      <p:ext uri="{BB962C8B-B14F-4D97-AF65-F5344CB8AC3E}">
        <p14:creationId xmlns:p14="http://schemas.microsoft.com/office/powerpoint/2010/main" val="651185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Beginning with this slide students count the number of bucks, determine how many are unique bucks and count total deer.  See lesson/activity teacher instructions and use Student worksheet.</a:t>
            </a:r>
          </a:p>
          <a:p>
            <a:pPr eaLnBrk="1" hangingPunct="1"/>
            <a:r>
              <a:rPr lang="en-US" altLang="en-US" dirty="0"/>
              <a:t>#bucks   #unique bucks    # does     # fawns/yearling</a:t>
            </a:r>
          </a:p>
          <a:p>
            <a:endParaRPr lang="en-US" dirty="0"/>
          </a:p>
        </p:txBody>
      </p:sp>
      <p:sp>
        <p:nvSpPr>
          <p:cNvPr id="4" name="Slide Number Placeholder 3"/>
          <p:cNvSpPr>
            <a:spLocks noGrp="1"/>
          </p:cNvSpPr>
          <p:nvPr>
            <p:ph type="sldNum" sz="quarter" idx="5"/>
          </p:nvPr>
        </p:nvSpPr>
        <p:spPr/>
        <p:txBody>
          <a:bodyPr/>
          <a:lstStyle/>
          <a:p>
            <a:fld id="{3791F90A-B6C0-7E45-A8BD-7FFC54B2F192}" type="slidenum">
              <a:rPr lang="en-US" smtClean="0"/>
              <a:t>11</a:t>
            </a:fld>
            <a:endParaRPr lang="en-US"/>
          </a:p>
        </p:txBody>
      </p:sp>
    </p:spTree>
    <p:extLst>
      <p:ext uri="{BB962C8B-B14F-4D97-AF65-F5344CB8AC3E}">
        <p14:creationId xmlns:p14="http://schemas.microsoft.com/office/powerpoint/2010/main" val="305301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24B816-3D7D-4024-9997-4D7D89610083}"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AEA4E-CF20-4871-96DA-9A46FAEEFF3F}" type="slidenum">
              <a:rPr lang="en-US" smtClean="0"/>
              <a:t>‹#›</a:t>
            </a:fld>
            <a:endParaRPr lang="en-US"/>
          </a:p>
        </p:txBody>
      </p:sp>
    </p:spTree>
    <p:extLst>
      <p:ext uri="{BB962C8B-B14F-4D97-AF65-F5344CB8AC3E}">
        <p14:creationId xmlns:p14="http://schemas.microsoft.com/office/powerpoint/2010/main" val="2419925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24B816-3D7D-4024-9997-4D7D89610083}"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AEA4E-CF20-4871-96DA-9A46FAEEFF3F}" type="slidenum">
              <a:rPr lang="en-US" smtClean="0"/>
              <a:t>‹#›</a:t>
            </a:fld>
            <a:endParaRPr lang="en-US"/>
          </a:p>
        </p:txBody>
      </p:sp>
    </p:spTree>
    <p:extLst>
      <p:ext uri="{BB962C8B-B14F-4D97-AF65-F5344CB8AC3E}">
        <p14:creationId xmlns:p14="http://schemas.microsoft.com/office/powerpoint/2010/main" val="4172426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24B816-3D7D-4024-9997-4D7D89610083}"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AEA4E-CF20-4871-96DA-9A46FAEEFF3F}" type="slidenum">
              <a:rPr lang="en-US" smtClean="0"/>
              <a:t>‹#›</a:t>
            </a:fld>
            <a:endParaRPr lang="en-US"/>
          </a:p>
        </p:txBody>
      </p:sp>
    </p:spTree>
    <p:extLst>
      <p:ext uri="{BB962C8B-B14F-4D97-AF65-F5344CB8AC3E}">
        <p14:creationId xmlns:p14="http://schemas.microsoft.com/office/powerpoint/2010/main" val="124223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24B816-3D7D-4024-9997-4D7D89610083}"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AEA4E-CF20-4871-96DA-9A46FAEEFF3F}" type="slidenum">
              <a:rPr lang="en-US" smtClean="0"/>
              <a:t>‹#›</a:t>
            </a:fld>
            <a:endParaRPr lang="en-US"/>
          </a:p>
        </p:txBody>
      </p:sp>
    </p:spTree>
    <p:extLst>
      <p:ext uri="{BB962C8B-B14F-4D97-AF65-F5344CB8AC3E}">
        <p14:creationId xmlns:p14="http://schemas.microsoft.com/office/powerpoint/2010/main" val="59061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24B816-3D7D-4024-9997-4D7D89610083}"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AEA4E-CF20-4871-96DA-9A46FAEEFF3F}" type="slidenum">
              <a:rPr lang="en-US" smtClean="0"/>
              <a:t>‹#›</a:t>
            </a:fld>
            <a:endParaRPr lang="en-US"/>
          </a:p>
        </p:txBody>
      </p:sp>
    </p:spTree>
    <p:extLst>
      <p:ext uri="{BB962C8B-B14F-4D97-AF65-F5344CB8AC3E}">
        <p14:creationId xmlns:p14="http://schemas.microsoft.com/office/powerpoint/2010/main" val="370724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24B816-3D7D-4024-9997-4D7D89610083}"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AEA4E-CF20-4871-96DA-9A46FAEEFF3F}" type="slidenum">
              <a:rPr lang="en-US" smtClean="0"/>
              <a:t>‹#›</a:t>
            </a:fld>
            <a:endParaRPr lang="en-US"/>
          </a:p>
        </p:txBody>
      </p:sp>
    </p:spTree>
    <p:extLst>
      <p:ext uri="{BB962C8B-B14F-4D97-AF65-F5344CB8AC3E}">
        <p14:creationId xmlns:p14="http://schemas.microsoft.com/office/powerpoint/2010/main" val="6032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24B816-3D7D-4024-9997-4D7D89610083}"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AEA4E-CF20-4871-96DA-9A46FAEEFF3F}" type="slidenum">
              <a:rPr lang="en-US" smtClean="0"/>
              <a:t>‹#›</a:t>
            </a:fld>
            <a:endParaRPr lang="en-US"/>
          </a:p>
        </p:txBody>
      </p:sp>
    </p:spTree>
    <p:extLst>
      <p:ext uri="{BB962C8B-B14F-4D97-AF65-F5344CB8AC3E}">
        <p14:creationId xmlns:p14="http://schemas.microsoft.com/office/powerpoint/2010/main" val="66540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24B816-3D7D-4024-9997-4D7D89610083}"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AEA4E-CF20-4871-96DA-9A46FAEEFF3F}" type="slidenum">
              <a:rPr lang="en-US" smtClean="0"/>
              <a:t>‹#›</a:t>
            </a:fld>
            <a:endParaRPr lang="en-US"/>
          </a:p>
        </p:txBody>
      </p:sp>
    </p:spTree>
    <p:extLst>
      <p:ext uri="{BB962C8B-B14F-4D97-AF65-F5344CB8AC3E}">
        <p14:creationId xmlns:p14="http://schemas.microsoft.com/office/powerpoint/2010/main" val="18963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4B816-3D7D-4024-9997-4D7D89610083}" type="datetimeFigureOut">
              <a:rPr lang="en-US" smtClean="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AEA4E-CF20-4871-96DA-9A46FAEEFF3F}" type="slidenum">
              <a:rPr lang="en-US" smtClean="0"/>
              <a:t>‹#›</a:t>
            </a:fld>
            <a:endParaRPr lang="en-US"/>
          </a:p>
        </p:txBody>
      </p:sp>
    </p:spTree>
    <p:extLst>
      <p:ext uri="{BB962C8B-B14F-4D97-AF65-F5344CB8AC3E}">
        <p14:creationId xmlns:p14="http://schemas.microsoft.com/office/powerpoint/2010/main" val="328861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24B816-3D7D-4024-9997-4D7D89610083}"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AEA4E-CF20-4871-96DA-9A46FAEEFF3F}" type="slidenum">
              <a:rPr lang="en-US" smtClean="0"/>
              <a:t>‹#›</a:t>
            </a:fld>
            <a:endParaRPr lang="en-US"/>
          </a:p>
        </p:txBody>
      </p:sp>
    </p:spTree>
    <p:extLst>
      <p:ext uri="{BB962C8B-B14F-4D97-AF65-F5344CB8AC3E}">
        <p14:creationId xmlns:p14="http://schemas.microsoft.com/office/powerpoint/2010/main" val="38966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24B816-3D7D-4024-9997-4D7D89610083}"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AEA4E-CF20-4871-96DA-9A46FAEEFF3F}" type="slidenum">
              <a:rPr lang="en-US" smtClean="0"/>
              <a:t>‹#›</a:t>
            </a:fld>
            <a:endParaRPr lang="en-US"/>
          </a:p>
        </p:txBody>
      </p:sp>
    </p:spTree>
    <p:extLst>
      <p:ext uri="{BB962C8B-B14F-4D97-AF65-F5344CB8AC3E}">
        <p14:creationId xmlns:p14="http://schemas.microsoft.com/office/powerpoint/2010/main" val="985264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4B816-3D7D-4024-9997-4D7D89610083}" type="datetimeFigureOut">
              <a:rPr lang="en-US" smtClean="0"/>
              <a:t>5/13/2020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AEA4E-CF20-4871-96DA-9A46FAEEFF3F}" type="slidenum">
              <a:rPr lang="en-US" smtClean="0"/>
              <a:t>‹#›</a:t>
            </a:fld>
            <a:endParaRPr lang="en-US"/>
          </a:p>
        </p:txBody>
      </p:sp>
    </p:spTree>
    <p:extLst>
      <p:ext uri="{BB962C8B-B14F-4D97-AF65-F5344CB8AC3E}">
        <p14:creationId xmlns:p14="http://schemas.microsoft.com/office/powerpoint/2010/main" val="2218290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9346" y="5071074"/>
            <a:ext cx="6698653" cy="696680"/>
          </a:xfrm>
        </p:spPr>
        <p:txBody>
          <a:bodyPr/>
          <a:lstStyle/>
          <a:p>
            <a:pPr algn="l"/>
            <a:r>
              <a:rPr lang="en-US" b="1" dirty="0">
                <a:latin typeface="Times" charset="0"/>
                <a:ea typeface="Times" charset="0"/>
                <a:cs typeface="Times" charset="0"/>
              </a:rPr>
              <a:t>NC Wildlife Resources Commission</a:t>
            </a:r>
          </a:p>
        </p:txBody>
      </p:sp>
      <p:sp>
        <p:nvSpPr>
          <p:cNvPr id="5" name="Title 4"/>
          <p:cNvSpPr>
            <a:spLocks noGrp="1"/>
          </p:cNvSpPr>
          <p:nvPr>
            <p:ph type="ctrTitle"/>
          </p:nvPr>
        </p:nvSpPr>
        <p:spPr>
          <a:xfrm>
            <a:off x="3433864" y="2233246"/>
            <a:ext cx="8443607" cy="1195754"/>
          </a:xfrm>
        </p:spPr>
        <p:txBody>
          <a:bodyPr>
            <a:normAutofit/>
          </a:bodyPr>
          <a:lstStyle/>
          <a:p>
            <a:pPr algn="l"/>
            <a:r>
              <a:rPr lang="en-US" sz="4900" dirty="0">
                <a:latin typeface="Helvetica" charset="0"/>
                <a:ea typeface="Helvetica" charset="0"/>
                <a:cs typeface="Helvetica" charset="0"/>
              </a:rPr>
              <a:t>Smile…You are on Camera</a:t>
            </a:r>
            <a:br>
              <a:rPr lang="en-US" dirty="0">
                <a:latin typeface="Helvetica" charset="0"/>
                <a:ea typeface="Helvetica" charset="0"/>
                <a:cs typeface="Helvetica" charset="0"/>
              </a:rPr>
            </a:br>
            <a:r>
              <a:rPr lang="en-US" sz="2700" dirty="0">
                <a:latin typeface="Helvetica" charset="0"/>
                <a:ea typeface="Helvetica" charset="0"/>
                <a:cs typeface="Helvetica" charset="0"/>
              </a:rPr>
              <a:t>Deer Population Estimation - Remote Camera Activity</a:t>
            </a:r>
          </a:p>
        </p:txBody>
      </p:sp>
    </p:spTree>
    <p:extLst>
      <p:ext uri="{BB962C8B-B14F-4D97-AF65-F5344CB8AC3E}">
        <p14:creationId xmlns:p14="http://schemas.microsoft.com/office/powerpoint/2010/main" val="194337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A0CB86-04EC-47AF-80AD-A4CFC80C2E5B}"/>
              </a:ext>
            </a:extLst>
          </p:cNvPr>
          <p:cNvSpPr/>
          <p:nvPr/>
        </p:nvSpPr>
        <p:spPr>
          <a:xfrm>
            <a:off x="1193833" y="2321004"/>
            <a:ext cx="10143739" cy="1107996"/>
          </a:xfrm>
          <a:prstGeom prst="rect">
            <a:avLst/>
          </a:prstGeom>
        </p:spPr>
        <p:txBody>
          <a:bodyPr wrap="none">
            <a:spAutoFit/>
          </a:bodyPr>
          <a:lstStyle/>
          <a:p>
            <a:r>
              <a:rPr lang="en-US" altLang="en-US" sz="6600" dirty="0"/>
              <a:t>Estimating a Deer Population</a:t>
            </a:r>
            <a:endParaRPr lang="en-US" sz="6600" dirty="0"/>
          </a:p>
        </p:txBody>
      </p:sp>
    </p:spTree>
    <p:extLst>
      <p:ext uri="{BB962C8B-B14F-4D97-AF65-F5344CB8AC3E}">
        <p14:creationId xmlns:p14="http://schemas.microsoft.com/office/powerpoint/2010/main" val="183618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cat walking on a dirt road&#10;&#10;Description automatically generated">
            <a:extLst>
              <a:ext uri="{FF2B5EF4-FFF2-40B4-BE49-F238E27FC236}">
                <a16:creationId xmlns:a16="http://schemas.microsoft.com/office/drawing/2014/main" id="{DE97E5C6-0713-4011-A281-8BE5F7CD66D6}"/>
              </a:ext>
            </a:extLst>
          </p:cNvPr>
          <p:cNvPicPr>
            <a:picLocks noChangeAspect="1"/>
          </p:cNvPicPr>
          <p:nvPr/>
        </p:nvPicPr>
        <p:blipFill rotWithShape="1">
          <a:blip r:embed="rId4">
            <a:extLst>
              <a:ext uri="{28A0092B-C50C-407E-A947-70E740481C1C}">
                <a14:useLocalDpi xmlns:a14="http://schemas.microsoft.com/office/drawing/2010/main" val="0"/>
              </a:ext>
            </a:extLst>
          </a:blip>
          <a:srcRect b="3018"/>
          <a:stretch/>
        </p:blipFill>
        <p:spPr>
          <a:xfrm>
            <a:off x="2095499" y="0"/>
            <a:ext cx="8505985" cy="6167336"/>
          </a:xfrm>
          <a:prstGeom prst="rect">
            <a:avLst/>
          </a:prstGeom>
        </p:spPr>
      </p:pic>
    </p:spTree>
    <p:extLst>
      <p:ext uri="{BB962C8B-B14F-4D97-AF65-F5344CB8AC3E}">
        <p14:creationId xmlns:p14="http://schemas.microsoft.com/office/powerpoint/2010/main" val="253353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deer standing in the dirt&#10;&#10;Description automatically generated">
            <a:extLst>
              <a:ext uri="{FF2B5EF4-FFF2-40B4-BE49-F238E27FC236}">
                <a16:creationId xmlns:a16="http://schemas.microsoft.com/office/drawing/2014/main" id="{45E05A98-5F8E-4633-8883-0918C7D68EE6}"/>
              </a:ext>
            </a:extLst>
          </p:cNvPr>
          <p:cNvPicPr>
            <a:picLocks noChangeAspect="1"/>
          </p:cNvPicPr>
          <p:nvPr/>
        </p:nvPicPr>
        <p:blipFill rotWithShape="1">
          <a:blip r:embed="rId3">
            <a:extLst>
              <a:ext uri="{28A0092B-C50C-407E-A947-70E740481C1C}">
                <a14:useLocalDpi xmlns:a14="http://schemas.microsoft.com/office/drawing/2010/main" val="0"/>
              </a:ext>
            </a:extLst>
          </a:blip>
          <a:srcRect b="2888"/>
          <a:stretch/>
        </p:blipFill>
        <p:spPr>
          <a:xfrm>
            <a:off x="1905000" y="1"/>
            <a:ext cx="8573370" cy="6215973"/>
          </a:xfrm>
          <a:prstGeom prst="rect">
            <a:avLst/>
          </a:prstGeom>
        </p:spPr>
      </p:pic>
    </p:spTree>
    <p:extLst>
      <p:ext uri="{BB962C8B-B14F-4D97-AF65-F5344CB8AC3E}">
        <p14:creationId xmlns:p14="http://schemas.microsoft.com/office/powerpoint/2010/main" val="393867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white and black animal&#10;&#10;Description automatically generated">
            <a:extLst>
              <a:ext uri="{FF2B5EF4-FFF2-40B4-BE49-F238E27FC236}">
                <a16:creationId xmlns:a16="http://schemas.microsoft.com/office/drawing/2014/main" id="{A7FFCE0E-F420-419D-B3FB-E7293260A403}"/>
              </a:ext>
            </a:extLst>
          </p:cNvPr>
          <p:cNvPicPr>
            <a:picLocks noChangeAspect="1"/>
          </p:cNvPicPr>
          <p:nvPr/>
        </p:nvPicPr>
        <p:blipFill rotWithShape="1">
          <a:blip r:embed="rId3">
            <a:extLst>
              <a:ext uri="{28A0092B-C50C-407E-A947-70E740481C1C}">
                <a14:useLocalDpi xmlns:a14="http://schemas.microsoft.com/office/drawing/2010/main" val="0"/>
              </a:ext>
            </a:extLst>
          </a:blip>
          <a:srcRect b="3029"/>
          <a:stretch/>
        </p:blipFill>
        <p:spPr>
          <a:xfrm>
            <a:off x="1790700" y="0"/>
            <a:ext cx="8544500" cy="6186791"/>
          </a:xfrm>
          <a:prstGeom prst="rect">
            <a:avLst/>
          </a:prstGeom>
        </p:spPr>
      </p:pic>
    </p:spTree>
    <p:extLst>
      <p:ext uri="{BB962C8B-B14F-4D97-AF65-F5344CB8AC3E}">
        <p14:creationId xmlns:p14="http://schemas.microsoft.com/office/powerpoint/2010/main" val="909732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animal, mammal, outdoor, standing&#10;&#10;Description automatically generated">
            <a:extLst>
              <a:ext uri="{FF2B5EF4-FFF2-40B4-BE49-F238E27FC236}">
                <a16:creationId xmlns:a16="http://schemas.microsoft.com/office/drawing/2014/main" id="{CD86E1DD-17AC-4391-868B-9C4A331B3818}"/>
              </a:ext>
            </a:extLst>
          </p:cNvPr>
          <p:cNvPicPr>
            <a:picLocks noChangeAspect="1"/>
          </p:cNvPicPr>
          <p:nvPr/>
        </p:nvPicPr>
        <p:blipFill rotWithShape="1">
          <a:blip r:embed="rId3">
            <a:extLst>
              <a:ext uri="{28A0092B-C50C-407E-A947-70E740481C1C}">
                <a14:useLocalDpi xmlns:a14="http://schemas.microsoft.com/office/drawing/2010/main" val="0"/>
              </a:ext>
            </a:extLst>
          </a:blip>
          <a:srcRect b="2865"/>
          <a:stretch/>
        </p:blipFill>
        <p:spPr>
          <a:xfrm>
            <a:off x="2057400" y="1"/>
            <a:ext cx="8519167" cy="6177063"/>
          </a:xfrm>
          <a:prstGeom prst="rect">
            <a:avLst/>
          </a:prstGeom>
        </p:spPr>
      </p:pic>
    </p:spTree>
    <p:extLst>
      <p:ext uri="{BB962C8B-B14F-4D97-AF65-F5344CB8AC3E}">
        <p14:creationId xmlns:p14="http://schemas.microsoft.com/office/powerpoint/2010/main" val="163881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animal, mammal, grass, standing&#10;&#10;Description automatically generated">
            <a:extLst>
              <a:ext uri="{FF2B5EF4-FFF2-40B4-BE49-F238E27FC236}">
                <a16:creationId xmlns:a16="http://schemas.microsoft.com/office/drawing/2014/main" id="{B8023836-A748-4914-809B-3843B55CFAF2}"/>
              </a:ext>
            </a:extLst>
          </p:cNvPr>
          <p:cNvPicPr>
            <a:picLocks noChangeAspect="1"/>
          </p:cNvPicPr>
          <p:nvPr/>
        </p:nvPicPr>
        <p:blipFill rotWithShape="1">
          <a:blip r:embed="rId3">
            <a:extLst>
              <a:ext uri="{28A0092B-C50C-407E-A947-70E740481C1C}">
                <a14:useLocalDpi xmlns:a14="http://schemas.microsoft.com/office/drawing/2010/main" val="0"/>
              </a:ext>
            </a:extLst>
          </a:blip>
          <a:srcRect b="3200"/>
          <a:stretch/>
        </p:blipFill>
        <p:spPr>
          <a:xfrm>
            <a:off x="2133599" y="0"/>
            <a:ext cx="8549101" cy="6186791"/>
          </a:xfrm>
          <a:prstGeom prst="rect">
            <a:avLst/>
          </a:prstGeom>
        </p:spPr>
      </p:pic>
    </p:spTree>
    <p:extLst>
      <p:ext uri="{BB962C8B-B14F-4D97-AF65-F5344CB8AC3E}">
        <p14:creationId xmlns:p14="http://schemas.microsoft.com/office/powerpoint/2010/main" val="116055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deer standing in the dirt&#10;&#10;Description automatically generated">
            <a:extLst>
              <a:ext uri="{FF2B5EF4-FFF2-40B4-BE49-F238E27FC236}">
                <a16:creationId xmlns:a16="http://schemas.microsoft.com/office/drawing/2014/main" id="{AA9B15FF-E39A-4D64-B0B1-B65E37E7D936}"/>
              </a:ext>
            </a:extLst>
          </p:cNvPr>
          <p:cNvPicPr>
            <a:picLocks noChangeAspect="1"/>
          </p:cNvPicPr>
          <p:nvPr/>
        </p:nvPicPr>
        <p:blipFill rotWithShape="1">
          <a:blip r:embed="rId3">
            <a:extLst>
              <a:ext uri="{28A0092B-C50C-407E-A947-70E740481C1C}">
                <a14:useLocalDpi xmlns:a14="http://schemas.microsoft.com/office/drawing/2010/main" val="0"/>
              </a:ext>
            </a:extLst>
          </a:blip>
          <a:srcRect b="2712"/>
          <a:stretch/>
        </p:blipFill>
        <p:spPr>
          <a:xfrm>
            <a:off x="1981200" y="1"/>
            <a:ext cx="8518418" cy="6186790"/>
          </a:xfrm>
          <a:prstGeom prst="rect">
            <a:avLst/>
          </a:prstGeom>
        </p:spPr>
      </p:pic>
    </p:spTree>
    <p:extLst>
      <p:ext uri="{BB962C8B-B14F-4D97-AF65-F5344CB8AC3E}">
        <p14:creationId xmlns:p14="http://schemas.microsoft.com/office/powerpoint/2010/main" val="3787657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animal, mammal, standing, grass&#10;&#10;Description automatically generated">
            <a:extLst>
              <a:ext uri="{FF2B5EF4-FFF2-40B4-BE49-F238E27FC236}">
                <a16:creationId xmlns:a16="http://schemas.microsoft.com/office/drawing/2014/main" id="{2B3964D7-EB0D-4876-BF81-2EEA030F57E2}"/>
              </a:ext>
            </a:extLst>
          </p:cNvPr>
          <p:cNvPicPr>
            <a:picLocks noChangeAspect="1"/>
          </p:cNvPicPr>
          <p:nvPr/>
        </p:nvPicPr>
        <p:blipFill rotWithShape="1">
          <a:blip r:embed="rId3">
            <a:extLst>
              <a:ext uri="{28A0092B-C50C-407E-A947-70E740481C1C}">
                <a14:useLocalDpi xmlns:a14="http://schemas.microsoft.com/office/drawing/2010/main" val="0"/>
              </a:ext>
            </a:extLst>
          </a:blip>
          <a:srcRect b="4073"/>
          <a:stretch/>
        </p:blipFill>
        <p:spPr>
          <a:xfrm>
            <a:off x="2019299" y="1"/>
            <a:ext cx="8449887" cy="6060332"/>
          </a:xfrm>
          <a:prstGeom prst="rect">
            <a:avLst/>
          </a:prstGeom>
        </p:spPr>
      </p:pic>
    </p:spTree>
    <p:extLst>
      <p:ext uri="{BB962C8B-B14F-4D97-AF65-F5344CB8AC3E}">
        <p14:creationId xmlns:p14="http://schemas.microsoft.com/office/powerpoint/2010/main" val="3377470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n animal&#10;&#10;Description automatically generated">
            <a:extLst>
              <a:ext uri="{FF2B5EF4-FFF2-40B4-BE49-F238E27FC236}">
                <a16:creationId xmlns:a16="http://schemas.microsoft.com/office/drawing/2014/main" id="{EAF07873-8794-41D0-A3CB-75FB2F3161C6}"/>
              </a:ext>
            </a:extLst>
          </p:cNvPr>
          <p:cNvPicPr>
            <a:picLocks noChangeAspect="1"/>
          </p:cNvPicPr>
          <p:nvPr/>
        </p:nvPicPr>
        <p:blipFill rotWithShape="1">
          <a:blip r:embed="rId3">
            <a:extLst>
              <a:ext uri="{28A0092B-C50C-407E-A947-70E740481C1C}">
                <a14:useLocalDpi xmlns:a14="http://schemas.microsoft.com/office/drawing/2010/main" val="0"/>
              </a:ext>
            </a:extLst>
          </a:blip>
          <a:srcRect b="2438"/>
          <a:stretch/>
        </p:blipFill>
        <p:spPr>
          <a:xfrm>
            <a:off x="2066058" y="1"/>
            <a:ext cx="8374899" cy="6108970"/>
          </a:xfrm>
          <a:prstGeom prst="rect">
            <a:avLst/>
          </a:prstGeom>
        </p:spPr>
      </p:pic>
    </p:spTree>
    <p:extLst>
      <p:ext uri="{BB962C8B-B14F-4D97-AF65-F5344CB8AC3E}">
        <p14:creationId xmlns:p14="http://schemas.microsoft.com/office/powerpoint/2010/main" val="3536659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n animal&#10;&#10;Description automatically generated">
            <a:extLst>
              <a:ext uri="{FF2B5EF4-FFF2-40B4-BE49-F238E27FC236}">
                <a16:creationId xmlns:a16="http://schemas.microsoft.com/office/drawing/2014/main" id="{6F24290A-C602-47CF-9B1F-9C1C4FC7BA45}"/>
              </a:ext>
            </a:extLst>
          </p:cNvPr>
          <p:cNvPicPr>
            <a:picLocks noChangeAspect="1"/>
          </p:cNvPicPr>
          <p:nvPr/>
        </p:nvPicPr>
        <p:blipFill rotWithShape="1">
          <a:blip r:embed="rId3">
            <a:extLst>
              <a:ext uri="{28A0092B-C50C-407E-A947-70E740481C1C}">
                <a14:useLocalDpi xmlns:a14="http://schemas.microsoft.com/office/drawing/2010/main" val="0"/>
              </a:ext>
            </a:extLst>
          </a:blip>
          <a:srcRect l="347" t="-1836" r="-347" b="5313"/>
          <a:stretch/>
        </p:blipFill>
        <p:spPr>
          <a:xfrm>
            <a:off x="1866900" y="0"/>
            <a:ext cx="8517349" cy="6138153"/>
          </a:xfrm>
          <a:prstGeom prst="rect">
            <a:avLst/>
          </a:prstGeom>
        </p:spPr>
      </p:pic>
    </p:spTree>
    <p:extLst>
      <p:ext uri="{BB962C8B-B14F-4D97-AF65-F5344CB8AC3E}">
        <p14:creationId xmlns:p14="http://schemas.microsoft.com/office/powerpoint/2010/main" val="335860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72BEB-89E7-43C2-B3B5-74EC14A25E36}"/>
              </a:ext>
            </a:extLst>
          </p:cNvPr>
          <p:cNvSpPr/>
          <p:nvPr/>
        </p:nvSpPr>
        <p:spPr>
          <a:xfrm>
            <a:off x="1218863" y="1837565"/>
            <a:ext cx="9754273" cy="1107996"/>
          </a:xfrm>
          <a:prstGeom prst="rect">
            <a:avLst/>
          </a:prstGeom>
        </p:spPr>
        <p:txBody>
          <a:bodyPr wrap="none">
            <a:spAutoFit/>
          </a:bodyPr>
          <a:lstStyle/>
          <a:p>
            <a:r>
              <a:rPr lang="en-US" sz="6600" dirty="0"/>
              <a:t>Testing your wildlife ID skills</a:t>
            </a:r>
          </a:p>
        </p:txBody>
      </p:sp>
    </p:spTree>
    <p:extLst>
      <p:ext uri="{BB962C8B-B14F-4D97-AF65-F5344CB8AC3E}">
        <p14:creationId xmlns:p14="http://schemas.microsoft.com/office/powerpoint/2010/main" val="2218814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dog that is standing in the dirt&#10;&#10;Description automatically generated">
            <a:extLst>
              <a:ext uri="{FF2B5EF4-FFF2-40B4-BE49-F238E27FC236}">
                <a16:creationId xmlns:a16="http://schemas.microsoft.com/office/drawing/2014/main" id="{87A0AB6C-768A-420B-8FB8-EDF5485CFA15}"/>
              </a:ext>
            </a:extLst>
          </p:cNvPr>
          <p:cNvPicPr>
            <a:picLocks noChangeAspect="1"/>
          </p:cNvPicPr>
          <p:nvPr/>
        </p:nvPicPr>
        <p:blipFill rotWithShape="1">
          <a:blip r:embed="rId4">
            <a:extLst>
              <a:ext uri="{28A0092B-C50C-407E-A947-70E740481C1C}">
                <a14:useLocalDpi xmlns:a14="http://schemas.microsoft.com/office/drawing/2010/main" val="0"/>
              </a:ext>
            </a:extLst>
          </a:blip>
          <a:srcRect l="-909" t="-3571" r="909" b="7523"/>
          <a:stretch/>
        </p:blipFill>
        <p:spPr>
          <a:xfrm>
            <a:off x="2019300" y="0"/>
            <a:ext cx="8561071" cy="6147881"/>
          </a:xfrm>
          <a:prstGeom prst="rect">
            <a:avLst/>
          </a:prstGeom>
        </p:spPr>
      </p:pic>
    </p:spTree>
    <p:extLst>
      <p:ext uri="{BB962C8B-B14F-4D97-AF65-F5344CB8AC3E}">
        <p14:creationId xmlns:p14="http://schemas.microsoft.com/office/powerpoint/2010/main" val="678482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n animal standing on grass&#10;&#10;Description automatically generated">
            <a:extLst>
              <a:ext uri="{FF2B5EF4-FFF2-40B4-BE49-F238E27FC236}">
                <a16:creationId xmlns:a16="http://schemas.microsoft.com/office/drawing/2014/main" id="{5C1FE3B3-7E87-42C1-87A9-D802B4945469}"/>
              </a:ext>
            </a:extLst>
          </p:cNvPr>
          <p:cNvPicPr>
            <a:picLocks noChangeAspect="1"/>
          </p:cNvPicPr>
          <p:nvPr/>
        </p:nvPicPr>
        <p:blipFill rotWithShape="1">
          <a:blip r:embed="rId3">
            <a:extLst>
              <a:ext uri="{28A0092B-C50C-407E-A947-70E740481C1C}">
                <a14:useLocalDpi xmlns:a14="http://schemas.microsoft.com/office/drawing/2010/main" val="0"/>
              </a:ext>
            </a:extLst>
          </a:blip>
          <a:srcRect b="2865"/>
          <a:stretch/>
        </p:blipFill>
        <p:spPr>
          <a:xfrm>
            <a:off x="1506000" y="0"/>
            <a:ext cx="8512363" cy="6177064"/>
          </a:xfrm>
          <a:prstGeom prst="rect">
            <a:avLst/>
          </a:prstGeom>
        </p:spPr>
      </p:pic>
    </p:spTree>
    <p:extLst>
      <p:ext uri="{BB962C8B-B14F-4D97-AF65-F5344CB8AC3E}">
        <p14:creationId xmlns:p14="http://schemas.microsoft.com/office/powerpoint/2010/main" val="16917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rown horse standing next to a cow&#10;&#10;Description automatically generated">
            <a:extLst>
              <a:ext uri="{FF2B5EF4-FFF2-40B4-BE49-F238E27FC236}">
                <a16:creationId xmlns:a16="http://schemas.microsoft.com/office/drawing/2014/main" id="{72D15637-A88D-491D-A142-F54E968DD517}"/>
              </a:ext>
            </a:extLst>
          </p:cNvPr>
          <p:cNvPicPr>
            <a:picLocks noChangeAspect="1"/>
          </p:cNvPicPr>
          <p:nvPr/>
        </p:nvPicPr>
        <p:blipFill rotWithShape="1">
          <a:blip r:embed="rId3">
            <a:extLst>
              <a:ext uri="{28A0092B-C50C-407E-A947-70E740481C1C}">
                <a14:useLocalDpi xmlns:a14="http://schemas.microsoft.com/office/drawing/2010/main" val="0"/>
              </a:ext>
            </a:extLst>
          </a:blip>
          <a:srcRect b="3361"/>
          <a:stretch/>
        </p:blipFill>
        <p:spPr>
          <a:xfrm>
            <a:off x="1866900" y="0"/>
            <a:ext cx="8548171" cy="6177064"/>
          </a:xfrm>
          <a:prstGeom prst="rect">
            <a:avLst/>
          </a:prstGeom>
        </p:spPr>
      </p:pic>
    </p:spTree>
    <p:extLst>
      <p:ext uri="{BB962C8B-B14F-4D97-AF65-F5344CB8AC3E}">
        <p14:creationId xmlns:p14="http://schemas.microsoft.com/office/powerpoint/2010/main" val="1370243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animal, mammal, standing, grass&#10;&#10;Description automatically generated">
            <a:extLst>
              <a:ext uri="{FF2B5EF4-FFF2-40B4-BE49-F238E27FC236}">
                <a16:creationId xmlns:a16="http://schemas.microsoft.com/office/drawing/2014/main" id="{A34E6534-A5FB-4FE5-8D04-EEBA2FF4F2CA}"/>
              </a:ext>
            </a:extLst>
          </p:cNvPr>
          <p:cNvPicPr>
            <a:picLocks noChangeAspect="1"/>
          </p:cNvPicPr>
          <p:nvPr/>
        </p:nvPicPr>
        <p:blipFill rotWithShape="1">
          <a:blip r:embed="rId3">
            <a:extLst>
              <a:ext uri="{28A0092B-C50C-407E-A947-70E740481C1C}">
                <a14:useLocalDpi xmlns:a14="http://schemas.microsoft.com/office/drawing/2010/main" val="0"/>
              </a:ext>
            </a:extLst>
          </a:blip>
          <a:srcRect b="3191"/>
          <a:stretch/>
        </p:blipFill>
        <p:spPr>
          <a:xfrm>
            <a:off x="1790700" y="0"/>
            <a:ext cx="8572332" cy="6196519"/>
          </a:xfrm>
          <a:prstGeom prst="rect">
            <a:avLst/>
          </a:prstGeom>
        </p:spPr>
      </p:pic>
    </p:spTree>
    <p:extLst>
      <p:ext uri="{BB962C8B-B14F-4D97-AF65-F5344CB8AC3E}">
        <p14:creationId xmlns:p14="http://schemas.microsoft.com/office/powerpoint/2010/main" val="18176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n animal&#10;&#10;Description automatically generated">
            <a:extLst>
              <a:ext uri="{FF2B5EF4-FFF2-40B4-BE49-F238E27FC236}">
                <a16:creationId xmlns:a16="http://schemas.microsoft.com/office/drawing/2014/main" id="{4354B050-D73D-4BB6-AA6F-E1A187BC2B4A}"/>
              </a:ext>
            </a:extLst>
          </p:cNvPr>
          <p:cNvPicPr>
            <a:picLocks noChangeAspect="1"/>
          </p:cNvPicPr>
          <p:nvPr/>
        </p:nvPicPr>
        <p:blipFill rotWithShape="1">
          <a:blip r:embed="rId3">
            <a:extLst>
              <a:ext uri="{28A0092B-C50C-407E-A947-70E740481C1C}">
                <a14:useLocalDpi xmlns:a14="http://schemas.microsoft.com/office/drawing/2010/main" val="0"/>
              </a:ext>
            </a:extLst>
          </a:blip>
          <a:srcRect b="3192"/>
          <a:stretch/>
        </p:blipFill>
        <p:spPr>
          <a:xfrm>
            <a:off x="1943099" y="42756"/>
            <a:ext cx="8447809" cy="6114854"/>
          </a:xfrm>
          <a:prstGeom prst="rect">
            <a:avLst/>
          </a:prstGeom>
        </p:spPr>
      </p:pic>
    </p:spTree>
    <p:extLst>
      <p:ext uri="{BB962C8B-B14F-4D97-AF65-F5344CB8AC3E}">
        <p14:creationId xmlns:p14="http://schemas.microsoft.com/office/powerpoint/2010/main" val="4134942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cat walking on a dirt road&#10;&#10;Description automatically generated">
            <a:extLst>
              <a:ext uri="{FF2B5EF4-FFF2-40B4-BE49-F238E27FC236}">
                <a16:creationId xmlns:a16="http://schemas.microsoft.com/office/drawing/2014/main" id="{147219EF-C940-4103-B0B6-8451ED2460C5}"/>
              </a:ext>
            </a:extLst>
          </p:cNvPr>
          <p:cNvPicPr>
            <a:picLocks noChangeAspect="1"/>
          </p:cNvPicPr>
          <p:nvPr/>
        </p:nvPicPr>
        <p:blipFill rotWithShape="1">
          <a:blip r:embed="rId3">
            <a:extLst>
              <a:ext uri="{28A0092B-C50C-407E-A947-70E740481C1C}">
                <a14:useLocalDpi xmlns:a14="http://schemas.microsoft.com/office/drawing/2010/main" val="0"/>
              </a:ext>
            </a:extLst>
          </a:blip>
          <a:srcRect l="-458" t="-1836" r="458" b="5160"/>
          <a:stretch/>
        </p:blipFill>
        <p:spPr>
          <a:xfrm>
            <a:off x="1905000" y="1"/>
            <a:ext cx="8504754" cy="6147880"/>
          </a:xfrm>
          <a:prstGeom prst="rect">
            <a:avLst/>
          </a:prstGeom>
        </p:spPr>
      </p:pic>
    </p:spTree>
    <p:extLst>
      <p:ext uri="{BB962C8B-B14F-4D97-AF65-F5344CB8AC3E}">
        <p14:creationId xmlns:p14="http://schemas.microsoft.com/office/powerpoint/2010/main" val="2127008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n animal standing in the dirt&#10;&#10;Description automatically generated">
            <a:extLst>
              <a:ext uri="{FF2B5EF4-FFF2-40B4-BE49-F238E27FC236}">
                <a16:creationId xmlns:a16="http://schemas.microsoft.com/office/drawing/2014/main" id="{9BDEE4FC-E511-4242-A109-E7387E7218BE}"/>
              </a:ext>
            </a:extLst>
          </p:cNvPr>
          <p:cNvPicPr>
            <a:picLocks noChangeAspect="1"/>
          </p:cNvPicPr>
          <p:nvPr/>
        </p:nvPicPr>
        <p:blipFill rotWithShape="1">
          <a:blip r:embed="rId3">
            <a:extLst>
              <a:ext uri="{28A0092B-C50C-407E-A947-70E740481C1C}">
                <a14:useLocalDpi xmlns:a14="http://schemas.microsoft.com/office/drawing/2010/main" val="0"/>
              </a:ext>
            </a:extLst>
          </a:blip>
          <a:srcRect b="2736"/>
          <a:stretch/>
        </p:blipFill>
        <p:spPr>
          <a:xfrm>
            <a:off x="1905000" y="1"/>
            <a:ext cx="8573370" cy="6225701"/>
          </a:xfrm>
          <a:prstGeom prst="rect">
            <a:avLst/>
          </a:prstGeom>
        </p:spPr>
      </p:pic>
    </p:spTree>
    <p:extLst>
      <p:ext uri="{BB962C8B-B14F-4D97-AF65-F5344CB8AC3E}">
        <p14:creationId xmlns:p14="http://schemas.microsoft.com/office/powerpoint/2010/main" val="1529629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n animal&#10;&#10;Description automatically generated">
            <a:extLst>
              <a:ext uri="{FF2B5EF4-FFF2-40B4-BE49-F238E27FC236}">
                <a16:creationId xmlns:a16="http://schemas.microsoft.com/office/drawing/2014/main" id="{7292C030-7447-4DE7-829A-2B3DF13C8BF5}"/>
              </a:ext>
            </a:extLst>
          </p:cNvPr>
          <p:cNvPicPr>
            <a:picLocks noChangeAspect="1"/>
          </p:cNvPicPr>
          <p:nvPr/>
        </p:nvPicPr>
        <p:blipFill rotWithShape="1">
          <a:blip r:embed="rId4">
            <a:extLst>
              <a:ext uri="{28A0092B-C50C-407E-A947-70E740481C1C}">
                <a14:useLocalDpi xmlns:a14="http://schemas.microsoft.com/office/drawing/2010/main" val="0"/>
              </a:ext>
            </a:extLst>
          </a:blip>
          <a:srcRect l="-685" t="-1836" r="685" b="4854"/>
          <a:stretch/>
        </p:blipFill>
        <p:spPr>
          <a:xfrm>
            <a:off x="2019300" y="1"/>
            <a:ext cx="8518790" cy="6167336"/>
          </a:xfrm>
          <a:prstGeom prst="rect">
            <a:avLst/>
          </a:prstGeom>
        </p:spPr>
      </p:pic>
    </p:spTree>
    <p:extLst>
      <p:ext uri="{BB962C8B-B14F-4D97-AF65-F5344CB8AC3E}">
        <p14:creationId xmlns:p14="http://schemas.microsoft.com/office/powerpoint/2010/main" val="1854153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animal, mammal, outdoor, standing&#10;&#10;Description automatically generated">
            <a:extLst>
              <a:ext uri="{FF2B5EF4-FFF2-40B4-BE49-F238E27FC236}">
                <a16:creationId xmlns:a16="http://schemas.microsoft.com/office/drawing/2014/main" id="{C91A7126-FD71-42E7-B411-FA391A63AD21}"/>
              </a:ext>
            </a:extLst>
          </p:cNvPr>
          <p:cNvPicPr>
            <a:picLocks noChangeAspect="1"/>
          </p:cNvPicPr>
          <p:nvPr/>
        </p:nvPicPr>
        <p:blipFill rotWithShape="1">
          <a:blip r:embed="rId4">
            <a:extLst>
              <a:ext uri="{28A0092B-C50C-407E-A947-70E740481C1C}">
                <a14:useLocalDpi xmlns:a14="http://schemas.microsoft.com/office/drawing/2010/main" val="0"/>
              </a:ext>
            </a:extLst>
          </a:blip>
          <a:srcRect l="-114" t="-1675" r="114" b="4353"/>
          <a:stretch/>
        </p:blipFill>
        <p:spPr>
          <a:xfrm>
            <a:off x="1981200" y="0"/>
            <a:ext cx="8555666" cy="6215974"/>
          </a:xfrm>
          <a:prstGeom prst="rect">
            <a:avLst/>
          </a:prstGeom>
        </p:spPr>
      </p:pic>
    </p:spTree>
    <p:extLst>
      <p:ext uri="{BB962C8B-B14F-4D97-AF65-F5344CB8AC3E}">
        <p14:creationId xmlns:p14="http://schemas.microsoft.com/office/powerpoint/2010/main" val="6115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descr="A close up of an animal&#10;&#10;Description automatically generated">
            <a:extLst>
              <a:ext uri="{FF2B5EF4-FFF2-40B4-BE49-F238E27FC236}">
                <a16:creationId xmlns:a16="http://schemas.microsoft.com/office/drawing/2014/main" id="{B20B60BE-9977-4A23-B0DE-3502AD334F99}"/>
              </a:ext>
            </a:extLst>
          </p:cNvPr>
          <p:cNvPicPr>
            <a:picLocks noChangeAspect="1"/>
          </p:cNvPicPr>
          <p:nvPr/>
        </p:nvPicPr>
        <p:blipFill rotWithShape="1">
          <a:blip r:embed="rId4">
            <a:extLst>
              <a:ext uri="{28A0092B-C50C-407E-A947-70E740481C1C}">
                <a14:useLocalDpi xmlns:a14="http://schemas.microsoft.com/office/drawing/2010/main" val="0"/>
              </a:ext>
            </a:extLst>
          </a:blip>
          <a:srcRect b="2858"/>
          <a:stretch/>
        </p:blipFill>
        <p:spPr>
          <a:xfrm>
            <a:off x="1885545" y="256070"/>
            <a:ext cx="8097981" cy="5950178"/>
          </a:xfrm>
          <a:prstGeom prst="rect">
            <a:avLst/>
          </a:prstGeom>
        </p:spPr>
      </p:pic>
    </p:spTree>
    <p:extLst>
      <p:ext uri="{BB962C8B-B14F-4D97-AF65-F5344CB8AC3E}">
        <p14:creationId xmlns:p14="http://schemas.microsoft.com/office/powerpoint/2010/main" val="92551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tree&#10;&#10;Description automatically generated">
            <a:extLst>
              <a:ext uri="{FF2B5EF4-FFF2-40B4-BE49-F238E27FC236}">
                <a16:creationId xmlns:a16="http://schemas.microsoft.com/office/drawing/2014/main" id="{B684393B-6DE4-40EF-8AC2-CA350F877F7A}"/>
              </a:ext>
            </a:extLst>
          </p:cNvPr>
          <p:cNvPicPr>
            <a:picLocks noChangeAspect="1"/>
          </p:cNvPicPr>
          <p:nvPr/>
        </p:nvPicPr>
        <p:blipFill rotWithShape="1">
          <a:blip r:embed="rId4">
            <a:extLst>
              <a:ext uri="{28A0092B-C50C-407E-A947-70E740481C1C}">
                <a14:useLocalDpi xmlns:a14="http://schemas.microsoft.com/office/drawing/2010/main" val="0"/>
              </a:ext>
            </a:extLst>
          </a:blip>
          <a:srcRect b="3649"/>
          <a:stretch/>
        </p:blipFill>
        <p:spPr>
          <a:xfrm>
            <a:off x="1752600" y="171451"/>
            <a:ext cx="8243455" cy="5956976"/>
          </a:xfrm>
          <a:prstGeom prst="rect">
            <a:avLst/>
          </a:prstGeom>
        </p:spPr>
      </p:pic>
    </p:spTree>
    <p:extLst>
      <p:ext uri="{BB962C8B-B14F-4D97-AF65-F5344CB8AC3E}">
        <p14:creationId xmlns:p14="http://schemas.microsoft.com/office/powerpoint/2010/main" val="524034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tree&#10;&#10;Description automatically generated">
            <a:extLst>
              <a:ext uri="{FF2B5EF4-FFF2-40B4-BE49-F238E27FC236}">
                <a16:creationId xmlns:a16="http://schemas.microsoft.com/office/drawing/2014/main" id="{D3988837-5947-4888-A78D-F5C40080D2B1}"/>
              </a:ext>
            </a:extLst>
          </p:cNvPr>
          <p:cNvPicPr>
            <a:picLocks noChangeAspect="1"/>
          </p:cNvPicPr>
          <p:nvPr/>
        </p:nvPicPr>
        <p:blipFill rotWithShape="1">
          <a:blip r:embed="rId4">
            <a:extLst>
              <a:ext uri="{28A0092B-C50C-407E-A947-70E740481C1C}">
                <a14:useLocalDpi xmlns:a14="http://schemas.microsoft.com/office/drawing/2010/main" val="0"/>
              </a:ext>
            </a:extLst>
          </a:blip>
          <a:srcRect b="2661"/>
          <a:stretch/>
        </p:blipFill>
        <p:spPr>
          <a:xfrm>
            <a:off x="1828800" y="228600"/>
            <a:ext cx="8188036" cy="5977647"/>
          </a:xfrm>
          <a:prstGeom prst="rect">
            <a:avLst/>
          </a:prstGeom>
        </p:spPr>
      </p:pic>
    </p:spTree>
    <p:extLst>
      <p:ext uri="{BB962C8B-B14F-4D97-AF65-F5344CB8AC3E}">
        <p14:creationId xmlns:p14="http://schemas.microsoft.com/office/powerpoint/2010/main" val="357256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tree in a forest&#10;&#10;Description automatically generated">
            <a:extLst>
              <a:ext uri="{FF2B5EF4-FFF2-40B4-BE49-F238E27FC236}">
                <a16:creationId xmlns:a16="http://schemas.microsoft.com/office/drawing/2014/main" id="{0CF65975-F765-4CDF-B2ED-E24971AC4A24}"/>
              </a:ext>
            </a:extLst>
          </p:cNvPr>
          <p:cNvPicPr>
            <a:picLocks noChangeAspect="1"/>
          </p:cNvPicPr>
          <p:nvPr/>
        </p:nvPicPr>
        <p:blipFill rotWithShape="1">
          <a:blip r:embed="rId4">
            <a:extLst>
              <a:ext uri="{28A0092B-C50C-407E-A947-70E740481C1C}">
                <a14:useLocalDpi xmlns:a14="http://schemas.microsoft.com/office/drawing/2010/main" val="0"/>
              </a:ext>
            </a:extLst>
          </a:blip>
          <a:srcRect b="3320"/>
          <a:stretch/>
        </p:blipFill>
        <p:spPr>
          <a:xfrm>
            <a:off x="1828800" y="228600"/>
            <a:ext cx="8257309" cy="5987374"/>
          </a:xfrm>
          <a:prstGeom prst="rect">
            <a:avLst/>
          </a:prstGeom>
        </p:spPr>
      </p:pic>
    </p:spTree>
    <p:extLst>
      <p:ext uri="{BB962C8B-B14F-4D97-AF65-F5344CB8AC3E}">
        <p14:creationId xmlns:p14="http://schemas.microsoft.com/office/powerpoint/2010/main" val="307489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tree&#10;&#10;Description automatically generated">
            <a:extLst>
              <a:ext uri="{FF2B5EF4-FFF2-40B4-BE49-F238E27FC236}">
                <a16:creationId xmlns:a16="http://schemas.microsoft.com/office/drawing/2014/main" id="{F8444554-ADB7-4FBB-8446-C8E834410EC6}"/>
              </a:ext>
            </a:extLst>
          </p:cNvPr>
          <p:cNvPicPr>
            <a:picLocks noChangeAspect="1"/>
          </p:cNvPicPr>
          <p:nvPr/>
        </p:nvPicPr>
        <p:blipFill rotWithShape="1">
          <a:blip r:embed="rId4">
            <a:extLst>
              <a:ext uri="{28A0092B-C50C-407E-A947-70E740481C1C}">
                <a14:useLocalDpi xmlns:a14="http://schemas.microsoft.com/office/drawing/2010/main" val="0"/>
              </a:ext>
            </a:extLst>
          </a:blip>
          <a:srcRect b="3650"/>
          <a:stretch/>
        </p:blipFill>
        <p:spPr>
          <a:xfrm>
            <a:off x="1905000" y="285750"/>
            <a:ext cx="8125691" cy="5871859"/>
          </a:xfrm>
          <a:prstGeom prst="rect">
            <a:avLst/>
          </a:prstGeom>
        </p:spPr>
      </p:pic>
    </p:spTree>
    <p:extLst>
      <p:ext uri="{BB962C8B-B14F-4D97-AF65-F5344CB8AC3E}">
        <p14:creationId xmlns:p14="http://schemas.microsoft.com/office/powerpoint/2010/main" val="367792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tree in a forest&#10;&#10;Description automatically generated">
            <a:extLst>
              <a:ext uri="{FF2B5EF4-FFF2-40B4-BE49-F238E27FC236}">
                <a16:creationId xmlns:a16="http://schemas.microsoft.com/office/drawing/2014/main" id="{103A8EFC-ACB3-4F75-AC56-491DEA2FD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900" y="257175"/>
            <a:ext cx="8149936" cy="6112452"/>
          </a:xfrm>
          <a:prstGeom prst="rect">
            <a:avLst/>
          </a:prstGeom>
        </p:spPr>
      </p:pic>
    </p:spTree>
    <p:extLst>
      <p:ext uri="{BB962C8B-B14F-4D97-AF65-F5344CB8AC3E}">
        <p14:creationId xmlns:p14="http://schemas.microsoft.com/office/powerpoint/2010/main" val="234816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n animal standing on grass&#10;&#10;Description automatically generated">
            <a:extLst>
              <a:ext uri="{FF2B5EF4-FFF2-40B4-BE49-F238E27FC236}">
                <a16:creationId xmlns:a16="http://schemas.microsoft.com/office/drawing/2014/main" id="{E5C4D1D2-B1A9-4A85-8906-E2ED3C0E55F2}"/>
              </a:ext>
            </a:extLst>
          </p:cNvPr>
          <p:cNvPicPr>
            <a:picLocks noChangeAspect="1"/>
          </p:cNvPicPr>
          <p:nvPr/>
        </p:nvPicPr>
        <p:blipFill rotWithShape="1">
          <a:blip r:embed="rId4">
            <a:extLst>
              <a:ext uri="{28A0092B-C50C-407E-A947-70E740481C1C}">
                <a14:useLocalDpi xmlns:a14="http://schemas.microsoft.com/office/drawing/2010/main" val="0"/>
              </a:ext>
            </a:extLst>
          </a:blip>
          <a:srcRect b="2534"/>
          <a:stretch/>
        </p:blipFill>
        <p:spPr>
          <a:xfrm>
            <a:off x="1981200" y="352425"/>
            <a:ext cx="8006083" cy="5834366"/>
          </a:xfrm>
          <a:prstGeom prst="rect">
            <a:avLst/>
          </a:prstGeom>
        </p:spPr>
      </p:pic>
    </p:spTree>
    <p:extLst>
      <p:ext uri="{BB962C8B-B14F-4D97-AF65-F5344CB8AC3E}">
        <p14:creationId xmlns:p14="http://schemas.microsoft.com/office/powerpoint/2010/main" val="3320446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88BF7-3F44-0143-9073-73E3450A4F30}" vid="{AA155583-E3BC-C14B-87AE-D820283979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NCWRC-WideScreen-Light (1)</Template>
  <TotalTime>4259</TotalTime>
  <Words>384</Words>
  <Application>Microsoft Office PowerPoint</Application>
  <PresentationFormat>Widescreen</PresentationFormat>
  <Paragraphs>34</Paragraphs>
  <Slides>28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Helvetica</vt:lpstr>
      <vt:lpstr>Times</vt:lpstr>
      <vt:lpstr>Office Theme</vt:lpstr>
      <vt:lpstr>Smile…You are on Camera Deer Population Estimation - Remote Camera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May, Ann M.</dc:creator>
  <cp:lastModifiedBy>May, Ann M.</cp:lastModifiedBy>
  <cp:revision>10</cp:revision>
  <dcterms:created xsi:type="dcterms:W3CDTF">2020-04-14T18:18:00Z</dcterms:created>
  <dcterms:modified xsi:type="dcterms:W3CDTF">2020-05-13T18:04:26Z</dcterms:modified>
</cp:coreProperties>
</file>